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306" r:id="rId9"/>
    <p:sldId id="261" r:id="rId10"/>
    <p:sldId id="262" r:id="rId11"/>
    <p:sldId id="309" r:id="rId12"/>
    <p:sldId id="307" r:id="rId13"/>
    <p:sldId id="308" r:id="rId14"/>
    <p:sldId id="310" r:id="rId15"/>
    <p:sldId id="311" r:id="rId16"/>
    <p:sldId id="312" r:id="rId17"/>
    <p:sldId id="318" r:id="rId18"/>
    <p:sldId id="319" r:id="rId19"/>
    <p:sldId id="313" r:id="rId20"/>
    <p:sldId id="321" r:id="rId21"/>
    <p:sldId id="314" r:id="rId22"/>
    <p:sldId id="322" r:id="rId23"/>
    <p:sldId id="315" r:id="rId24"/>
    <p:sldId id="317" r:id="rId25"/>
    <p:sldId id="320" r:id="rId26"/>
    <p:sldId id="316" r:id="rId27"/>
    <p:sldId id="263" r:id="rId28"/>
    <p:sldId id="264" r:id="rId29"/>
    <p:sldId id="26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DDDD57-4484-4AAC-84D4-3C209E0F0921}">
  <a:tblStyle styleId="{B8DDDD57-4484-4AAC-84D4-3C209E0F0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112" d="100"/>
          <a:sy n="112" d="100"/>
        </p:scale>
        <p:origin x="638" y="77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C87AE-6582-49E6-BF3A-C4AA5B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815DB-366C-4361-8B74-74FE4207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9E11E4-8E3D-4C56-ADD6-4A712427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FDD5-0A75-4DF1-9AB3-28DCAD6A220D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FC9E9-8BC3-403A-A38A-7D7C4AA5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2FBB82-C4C2-4CDB-BFFA-24F592D2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F2F1-509F-422F-895C-F0125C291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93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endParaRPr sz="18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Network Engineer. Basic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AE656-DE9F-42F3-9174-CFB2E79A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3" y="100800"/>
            <a:ext cx="8844807" cy="511200"/>
          </a:xfrm>
        </p:spPr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699C300-6903-45F4-B26E-18257517A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95759"/>
              </p:ext>
            </p:extLst>
          </p:nvPr>
        </p:nvGraphicFramePr>
        <p:xfrm>
          <a:off x="122849" y="482257"/>
          <a:ext cx="8844808" cy="4414986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2078030">
                  <a:extLst>
                    <a:ext uri="{9D8B030D-6E8A-4147-A177-3AD203B41FA5}">
                      <a16:colId xmlns:a16="http://schemas.microsoft.com/office/drawing/2014/main" val="1761456058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905534443"/>
                    </a:ext>
                  </a:extLst>
                </a:gridCol>
                <a:gridCol w="2078030">
                  <a:extLst>
                    <a:ext uri="{9D8B030D-6E8A-4147-A177-3AD203B41FA5}">
                      <a16:colId xmlns:a16="http://schemas.microsoft.com/office/drawing/2014/main" val="2341247340"/>
                    </a:ext>
                  </a:extLst>
                </a:gridCol>
                <a:gridCol w="1387190">
                  <a:extLst>
                    <a:ext uri="{9D8B030D-6E8A-4147-A177-3AD203B41FA5}">
                      <a16:colId xmlns:a16="http://schemas.microsoft.com/office/drawing/2014/main" val="842918122"/>
                    </a:ext>
                  </a:extLst>
                </a:gridCol>
                <a:gridCol w="1223528">
                  <a:extLst>
                    <a:ext uri="{9D8B030D-6E8A-4147-A177-3AD203B41FA5}">
                      <a16:colId xmlns:a16="http://schemas.microsoft.com/office/drawing/2014/main" val="3483713464"/>
                    </a:ext>
                  </a:extLst>
                </a:gridCol>
              </a:tblGrid>
              <a:tr h="184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Устройство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Интерфейс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IP-адрес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>
                          <a:effectLst/>
                        </a:rPr>
                        <a:t>Маска подсети </a:t>
                      </a:r>
                      <a:endParaRPr lang="ru-RU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05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dirty="0">
                          <a:effectLst/>
                        </a:rPr>
                        <a:t>Шлюз</a:t>
                      </a:r>
                      <a:endParaRPr lang="ru-RU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582674756"/>
                  </a:ext>
                </a:extLst>
              </a:tr>
              <a:tr h="184161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27976935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G0/1.11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1743245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G0/1.3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40747020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246725266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Tunel 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10.0.0.1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383585493"/>
                  </a:ext>
                </a:extLst>
              </a:tr>
              <a:tr h="184161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192.168.0.2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88219697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G0/0/1.2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192.168.2.1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840593048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2001:db8:acad:2::1/64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940575403"/>
                  </a:ext>
                </a:extLst>
              </a:tr>
              <a:tr h="5165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fe80::1</a:t>
                      </a:r>
                      <a:endParaRPr lang="ru-RU" sz="105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768093603"/>
                  </a:ext>
                </a:extLst>
              </a:tr>
              <a:tr h="184161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R3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10.53.0.1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09642174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7850172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4104627022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R4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5866318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10.53.2.2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313341332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R5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723934040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10.53.3.2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510890896"/>
                  </a:ext>
                </a:extLst>
              </a:tr>
              <a:tr h="18416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R6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10.53.1.2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1175967875"/>
                  </a:ext>
                </a:extLst>
              </a:tr>
              <a:tr h="18416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G0/2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10.53.4.1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255.255.255.0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91" marR="61391" marT="0" marB="0"/>
                </a:tc>
                <a:extLst>
                  <a:ext uri="{0D108BD9-81ED-4DB2-BD59-A6C34878D82A}">
                    <a16:rowId xmlns:a16="http://schemas.microsoft.com/office/drawing/2014/main" val="286590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0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D9D08-F94F-4C16-9D79-BAC02A1C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Таблица адресации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9B7929-C0A5-4542-9085-1CEBB4D2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58905"/>
              </p:ext>
            </p:extLst>
          </p:nvPr>
        </p:nvGraphicFramePr>
        <p:xfrm>
          <a:off x="206423" y="933805"/>
          <a:ext cx="8579643" cy="3620799"/>
        </p:xfrm>
        <a:graphic>
          <a:graphicData uri="http://schemas.openxmlformats.org/drawingml/2006/table">
            <a:tbl>
              <a:tblPr firstRow="1" firstCol="1" bandRow="1">
                <a:tableStyleId>{B8DDDD57-4484-4AAC-84D4-3C209E0F0921}</a:tableStyleId>
              </a:tblPr>
              <a:tblGrid>
                <a:gridCol w="1557097">
                  <a:extLst>
                    <a:ext uri="{9D8B030D-6E8A-4147-A177-3AD203B41FA5}">
                      <a16:colId xmlns:a16="http://schemas.microsoft.com/office/drawing/2014/main" val="3991703585"/>
                    </a:ext>
                  </a:extLst>
                </a:gridCol>
                <a:gridCol w="1551589">
                  <a:extLst>
                    <a:ext uri="{9D8B030D-6E8A-4147-A177-3AD203B41FA5}">
                      <a16:colId xmlns:a16="http://schemas.microsoft.com/office/drawing/2014/main" val="3317470077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505016818"/>
                    </a:ext>
                  </a:extLst>
                </a:gridCol>
                <a:gridCol w="1618610">
                  <a:extLst>
                    <a:ext uri="{9D8B030D-6E8A-4147-A177-3AD203B41FA5}">
                      <a16:colId xmlns:a16="http://schemas.microsoft.com/office/drawing/2014/main" val="4269222294"/>
                    </a:ext>
                  </a:extLst>
                </a:gridCol>
                <a:gridCol w="1427645">
                  <a:extLst>
                    <a:ext uri="{9D8B030D-6E8A-4147-A177-3AD203B41FA5}">
                      <a16:colId xmlns:a16="http://schemas.microsoft.com/office/drawing/2014/main" val="2684063324"/>
                    </a:ext>
                  </a:extLst>
                </a:gridCol>
              </a:tblGrid>
              <a:tr h="288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Устройство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Интерфейс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IP-адрес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>
                          <a:effectLst/>
                        </a:rPr>
                        <a:t>Маска подсети 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100" b="1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dirty="0">
                          <a:effectLst/>
                        </a:rPr>
                        <a:t>Шлюз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9013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11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86480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255.255.255.0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192.168.2.1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343933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VLAN 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192.168.1.1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46745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98279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PC2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78724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1294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VK2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025557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54145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NIC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DHCP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332889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Host-VK-1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192.168.3.3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255.255.255.0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192.168.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r>
                        <a:rPr lang="ru-RU" sz="1100">
                          <a:effectLst/>
                        </a:rPr>
                        <a:t>.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332538"/>
                  </a:ext>
                </a:extLst>
              </a:tr>
              <a:tr h="288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Host-TV-1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2001:DB8:ACAD:2::2\64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9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3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280A6-5016-4704-9F28-0026C4F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0" y="94981"/>
            <a:ext cx="8313919" cy="283639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VLAN S1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vlan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260D9-B740-41D0-8871-A0A98867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12" y="1078174"/>
            <a:ext cx="5052498" cy="39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6C7E9-2CB1-4D6D-B7BD-8DE68A9D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S2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5E501-044F-40E7-9A53-239FAD8A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33" y="91225"/>
            <a:ext cx="4839119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4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E65B-BAE8-4A51-9764-77A46154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VLAN S3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38DC8-1595-4D0A-9B46-39BB6C91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21" y="246967"/>
            <a:ext cx="481625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EFAC7-B2FE-4BD9-BAFF-E26AE5FE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a:t>
            </a:r>
            <a:endParaRPr lang="ru-RU" sz="16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93983-96D5-40C0-A8EC-62290353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" y="1426624"/>
            <a:ext cx="4421253" cy="36731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16D88-700A-405F-88F7-865D6546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56" y="2571750"/>
            <a:ext cx="4663844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CCFB8-FEFA-469A-A8D9-BC0784B1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782918"/>
          </a:xfrm>
        </p:spPr>
        <p:txBody>
          <a:bodyPr/>
          <a:lstStyle/>
          <a:p>
            <a:r>
              <a:rPr lang="ru-RU" sz="2000" dirty="0">
                <a:latin typeface="+mn-lt"/>
              </a:rPr>
              <a:t>Роутер на палочке</a:t>
            </a:r>
            <a:r>
              <a:rPr lang="en-US" sz="20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interface brief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команда используется для быстрого просмотра состояния и IP-адресов всех интерфейсов маршрутизатора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r>
              <a:rPr lang="en-US" sz="1800" b="0" i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protocols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8E1CA9-7314-4366-993F-E750855F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2878825"/>
            <a:ext cx="4511431" cy="20956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F5EE5-D5AD-42DD-98F4-E26E8D58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" y="1385176"/>
            <a:ext cx="4350545" cy="1493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6D909C-5338-4CEE-84E8-1F352011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1" y="3318883"/>
            <a:ext cx="4288264" cy="1234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D70288-E207-4400-8E96-C8FD0277B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11" y="1508511"/>
            <a:ext cx="421033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30C3-BEDF-4DD7-A2AC-562F53A4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binding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</a:t>
            </a:r>
            <a:r>
              <a:rPr lang="ru-RU" sz="105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3F19D8-ADDC-4D26-90CB-A5CD53FF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5" y="1341636"/>
            <a:ext cx="4740051" cy="739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7CFB9-73F7-4999-953C-AFA2F389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" y="2827888"/>
            <a:ext cx="4740051" cy="6172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463029-D734-43CD-A781-F0E71B06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5" y="2173672"/>
            <a:ext cx="5601185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305E67-7514-47C9-B58F-0AEBD623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02" y="4454605"/>
            <a:ext cx="4480948" cy="3581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915491-3E70-409E-8643-FC8E7DF68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02" y="3766987"/>
            <a:ext cx="3292125" cy="3657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5D4D25-5AB4-4E5A-B9DE-7A2CE2AE0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620" y="4454605"/>
            <a:ext cx="333022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9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BCFC1-1FB0-441E-A7EE-4AC21808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DHCP</a:t>
            </a:r>
            <a:r>
              <a:rPr lang="en-US" sz="1800" dirty="0">
                <a:latin typeface="+mn-lt"/>
              </a:rPr>
              <a:t>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61AFEF"/>
                </a:solidFill>
                <a:effectLst/>
                <a:latin typeface="+mn-lt"/>
              </a:rPr>
              <a:t>\ipv6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dhcp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pool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П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оказывает конфигурацию текущих пулов DHCP, включая диапазоны доступных адресов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  <a:t>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76BF4C-9887-4D3E-8432-F9D7FCF6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" y="1426624"/>
            <a:ext cx="4524213" cy="3063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25F84-6E7E-49A3-A589-96A39BA9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63" y="2356393"/>
            <a:ext cx="4230104" cy="21337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F5D5DD-DB5F-4F19-96BF-8F937423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9" y="894541"/>
            <a:ext cx="4524213" cy="5867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50F116-37DC-4097-9480-B93327063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9" y="1566948"/>
            <a:ext cx="2956816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7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9B124-48DD-497D-8684-B01AF5F4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D9ECEC-452B-4EB5-9195-ED4FDF14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6" y="2347414"/>
            <a:ext cx="4307681" cy="27429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DEE7A4-5AE6-4010-B6A8-159C3942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56" y="0"/>
            <a:ext cx="4252795" cy="23474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7B0F13-B7C9-43CC-94C3-CFB9E731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4" y="1465862"/>
            <a:ext cx="4429236" cy="30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C0699-FCD5-496D-9105-57711C2B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654E-3885-47A1-9821-09C55D1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791"/>
            <a:ext cx="4462819" cy="32540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E5358E-4937-4E0D-AF2B-AF0A8DB4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19" y="963791"/>
            <a:ext cx="461294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4B8E9-2855-45A2-A48B-68FDA271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911222"/>
          </a:xfrm>
        </p:spPr>
        <p:txBody>
          <a:bodyPr/>
          <a:lstStyle/>
          <a:p>
            <a:r>
              <a:rPr lang="en-US" dirty="0">
                <a:latin typeface="+mn-lt"/>
              </a:rPr>
              <a:t>NAT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nat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translations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текущих трансляций сетевых адресов (NAT)</a:t>
            </a:r>
            <a:br>
              <a:rPr lang="en-US" sz="32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Внутренни</a:t>
            </a: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й адрес: 192.168.1.1</a:t>
            </a:r>
            <a:b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Внешний адрес: 10.53.0.10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78595-7B90-4678-989B-CA38B9AB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61" y="2645468"/>
            <a:ext cx="4823878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0C195-329C-4D18-942E-E04FEF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route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используется на маршрутизаторах Cisco для отображения маршрутов, полученных через протокол OSPF (Open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Shortest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ru-RU" sz="1600" b="0" i="0" dirty="0" err="1">
                <a:solidFill>
                  <a:srgbClr val="0D0D0D"/>
                </a:solidFill>
                <a:effectLst/>
                <a:latin typeface="+mn-lt"/>
              </a:rPr>
              <a:t>Path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 First). Данная команда позволяет увидеть, какие сети были анонсированы в OSPF, и их состояние в таблице маршрутизации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54472-881F-45CC-8004-97111790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" y="2647875"/>
            <a:ext cx="4449150" cy="784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A8A15D-BF51-414E-AA18-282A73BA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87" y="2449180"/>
            <a:ext cx="4647063" cy="11049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E4DF56-4A26-4AA8-AF30-B08E920E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5" y="3957573"/>
            <a:ext cx="4449150" cy="990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B3B42B-C471-404E-86E0-BD08C21C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988" y="4117047"/>
            <a:ext cx="4503810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B1919-1A0D-4641-8741-9AD35A55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OSPF 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show </a:t>
            </a:r>
            <a:r>
              <a:rPr lang="en-US" sz="1600" b="0" i="0" dirty="0" err="1">
                <a:solidFill>
                  <a:srgbClr val="61AFEF"/>
                </a:solidFill>
                <a:effectLst/>
                <a:latin typeface="+mn-lt"/>
              </a:rPr>
              <a:t>ip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sz="1600" b="0" i="0" dirty="0" err="1">
                <a:solidFill>
                  <a:srgbClr val="ABB2BF"/>
                </a:solidFill>
                <a:effectLst/>
                <a:latin typeface="+mn-lt"/>
              </a:rPr>
              <a:t>ospf</a:t>
            </a:r>
            <a:r>
              <a:rPr lang="en-US" sz="1600" b="0" i="0" dirty="0">
                <a:solidFill>
                  <a:srgbClr val="ABB2BF"/>
                </a:solidFill>
                <a:effectLst/>
                <a:latin typeface="+mn-lt"/>
              </a:rPr>
              <a:t> neighbor </a:t>
            </a:r>
            <a:r>
              <a:rPr lang="ru-RU" sz="1600" b="0" i="0" dirty="0">
                <a:solidFill>
                  <a:srgbClr val="0D0D0D"/>
                </a:solidFill>
                <a:effectLst/>
                <a:latin typeface="+mn-lt"/>
              </a:rPr>
              <a:t>Позволяет увидеть список соседей OSPF и их состояние.</a:t>
            </a:r>
            <a:br>
              <a:rPr lang="ru-RU" sz="1600" b="0" i="0" dirty="0">
                <a:solidFill>
                  <a:srgbClr val="0D0D0D"/>
                </a:solidFill>
                <a:effectLst/>
                <a:latin typeface="__SFProDisplay_b8547f"/>
              </a:rPr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937A-741A-4857-ABC0-C88C00C5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6" y="3121778"/>
            <a:ext cx="4362986" cy="769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679DB7-8E35-43F9-8059-182FBA87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5" y="1426624"/>
            <a:ext cx="4328867" cy="8535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BB1BBA-4692-4DC1-A758-96497402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1373893"/>
            <a:ext cx="4588969" cy="8535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87E4D5-F1C4-4CD3-A1B5-87F76870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239" y="3037951"/>
            <a:ext cx="446534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89079-038B-49DD-BD7D-53851787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 </a:t>
            </a:r>
            <a:r>
              <a:rPr lang="ru-RU" dirty="0"/>
              <a:t>Туннель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E559F-87AE-4868-8A11-248C94C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5" y="996174"/>
            <a:ext cx="4350752" cy="4147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F426A0-FF8C-46C6-8C55-4112DD33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46" y="996174"/>
            <a:ext cx="4778154" cy="41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>
              <a:buSzPts val="1100"/>
            </a:pPr>
            <a:r>
              <a:rPr lang="ru" sz="2400" dirty="0"/>
              <a:t>Тема: 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Проектирование модели сети с использованием </a:t>
            </a:r>
            <a:r>
              <a:rPr lang="ru-RU" sz="200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dual</a:t>
            </a:r>
            <a:r>
              <a:rPr lang="ru-RU" sz="20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-стека протоколов IPv4/v6</a:t>
            </a:r>
            <a:b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Сенцов Андрей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Мне 41 год, работаю в сфере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более 20 лет, последние 7 лет в должности системный администратор.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55E7E-BADB-4704-AA69-14AC41A3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25" y="2825526"/>
            <a:ext cx="2194750" cy="2171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План защиты</a:t>
            </a:r>
            <a:endParaRPr sz="2000"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523372943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Реализовать  технологии </a:t>
                      </a:r>
                      <a:r>
                        <a:rPr lang="en-US" sz="1600" dirty="0"/>
                        <a:t>DHCP</a:t>
                      </a:r>
                      <a:r>
                        <a:rPr lang="ru-RU" sz="1600" dirty="0"/>
                        <a:t>, </a:t>
                      </a:r>
                      <a:r>
                        <a:rPr lang="en-US" sz="1600" dirty="0"/>
                        <a:t>NAT, VLAN </a:t>
                      </a:r>
                      <a:r>
                        <a:rPr lang="ru-RU" sz="1600" dirty="0"/>
                        <a:t>в локальной сети: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Поднять сервер </a:t>
                      </a:r>
                      <a:r>
                        <a:rPr lang="en-US" sz="1600" dirty="0"/>
                        <a:t>DHCP ipv4 </a:t>
                      </a:r>
                      <a:r>
                        <a:rPr lang="ru-RU" sz="1600" dirty="0"/>
                        <a:t>и</a:t>
                      </a:r>
                      <a:r>
                        <a:rPr lang="en-US" sz="1600" dirty="0"/>
                        <a:t> ipv6 </a:t>
                      </a:r>
                      <a:r>
                        <a:rPr lang="ru-RU" sz="1600" dirty="0"/>
                        <a:t>на маршрутизаторе </a:t>
                      </a:r>
                      <a:r>
                        <a:rPr lang="en-US" sz="1600" dirty="0"/>
                        <a:t>cisco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4C507-0345-476E-8E73-C0DB0BD8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Что планировалось: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4A1D09-218F-40C5-95A4-6D07B069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1. </a:t>
            </a:r>
            <a:r>
              <a:rPr lang="ru-RU" sz="1600" dirty="0">
                <a:latin typeface="+mn-lt"/>
              </a:rPr>
              <a:t>Создание небольшой сети в эмуляторе </a:t>
            </a:r>
            <a:r>
              <a:rPr lang="en-US" sz="1600" dirty="0">
                <a:latin typeface="+mn-lt"/>
              </a:rPr>
              <a:t>CPT</a:t>
            </a:r>
            <a:endParaRPr lang="ru-RU" sz="1600" dirty="0">
              <a:latin typeface="+mn-lt"/>
            </a:endParaRP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2.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</a:t>
            </a:r>
            <a:r>
              <a:rPr lang="ru-RU" sz="1600" dirty="0">
                <a:latin typeface="+mn-lt"/>
              </a:rPr>
              <a:t> для локальной сети и системы видеонаблюдения</a:t>
            </a:r>
          </a:p>
          <a:p>
            <a:pPr marL="120650" indent="0">
              <a:buNone/>
            </a:pPr>
            <a:r>
              <a:rPr lang="ru-RU" sz="1800" dirty="0">
                <a:solidFill>
                  <a:srgbClr val="7030A0"/>
                </a:solidFill>
                <a:latin typeface="+mn-lt"/>
              </a:rPr>
              <a:t>3. </a:t>
            </a:r>
            <a:r>
              <a:rPr lang="ru-RU" sz="1600" dirty="0">
                <a:latin typeface="+mn-lt"/>
              </a:rPr>
              <a:t>Настройка сервера </a:t>
            </a:r>
            <a:r>
              <a:rPr lang="en-US" sz="1600" dirty="0">
                <a:latin typeface="+mn-lt"/>
              </a:rPr>
              <a:t>DHCP ipv4\ipv6 </a:t>
            </a:r>
            <a:r>
              <a:rPr lang="ru-RU" sz="1600" dirty="0">
                <a:latin typeface="+mn-lt"/>
              </a:rPr>
              <a:t>для системы отельного телевидения</a:t>
            </a:r>
            <a:endParaRPr lang="en-US" sz="1600" dirty="0">
              <a:latin typeface="+mn-lt"/>
            </a:endParaRPr>
          </a:p>
          <a:p>
            <a:pPr marL="120650" indent="0">
              <a:buNone/>
            </a:pPr>
            <a:r>
              <a:rPr lang="en-US" sz="1800" dirty="0">
                <a:solidFill>
                  <a:srgbClr val="7030A0"/>
                </a:solidFill>
                <a:latin typeface="+mn-lt"/>
              </a:rPr>
              <a:t>4.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Настройка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NAT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роутере, который получает адрес от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5.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Разделение локальной сети на подсети с использованием технологии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VLAN</a:t>
            </a:r>
            <a:endParaRPr lang="ru-RU" sz="1600" dirty="0">
              <a:solidFill>
                <a:schemeClr val="tx1"/>
              </a:solidFill>
              <a:latin typeface="+mn-lt"/>
            </a:endParaRP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6.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Соединение двух сегментов сети с помощью статической маршрутизации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7030A0"/>
                </a:solidFill>
                <a:latin typeface="+mn-lt"/>
              </a:rPr>
              <a:t>7.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Реализация динамической маршрутизации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OSPF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на сегменте провайдера</a:t>
            </a:r>
          </a:p>
          <a:p>
            <a:pPr marL="120650" indent="0">
              <a:buNone/>
            </a:pPr>
            <a:r>
              <a:rPr lang="ru-RU" sz="1600" dirty="0">
                <a:solidFill>
                  <a:srgbClr val="FF0000"/>
                </a:solidFill>
                <a:latin typeface="+mn-lt"/>
              </a:rPr>
              <a:t>8.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Поднять туннель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GRE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от локальной сети до интернет провайдера</a:t>
            </a:r>
          </a:p>
          <a:p>
            <a:pPr marL="120650" indent="0">
              <a:buNone/>
            </a:pP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5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Какие технологии использовались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034099988"/>
              </p:ext>
            </p:extLst>
          </p:nvPr>
        </p:nvGraphicFramePr>
        <p:xfrm>
          <a:off x="842963" y="1897774"/>
          <a:ext cx="7348537" cy="2802814"/>
        </p:xfrm>
        <a:graphic>
          <a:graphicData uri="http://schemas.openxmlformats.org/drawingml/2006/table">
            <a:tbl>
              <a:tblPr>
                <a:noFill/>
                <a:tableStyleId>{B8DDDD57-4484-4AAC-84D4-3C209E0F0921}</a:tableStyleId>
              </a:tblPr>
              <a:tblGrid>
                <a:gridCol w="49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VLAN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Роутер на палочке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DHCP ipv4\ipv6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22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OSPF</a:t>
                      </a:r>
                      <a:endParaRPr lang="ru-RU" sz="1600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Что получилось</a:t>
            </a:r>
            <a:endParaRPr sz="2000" dirty="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721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 https://github.com/SentsovAS/sentsov/tree/main/labs/final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7015C-E626-44DD-9FE9-538AC6DA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228"/>
            <a:ext cx="8520600" cy="382198"/>
          </a:xfrm>
        </p:spPr>
        <p:txBody>
          <a:bodyPr/>
          <a:lstStyle/>
          <a:p>
            <a:r>
              <a:rPr lang="ru-RU" sz="2000" dirty="0"/>
              <a:t>Структурная схема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E3B4C-6307-48E2-B749-D7166B58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970"/>
            <a:ext cx="9144000" cy="48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29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10144</TotalTime>
  <Words>773</Words>
  <Application>Microsoft Office PowerPoint</Application>
  <PresentationFormat>Экран (16:9)</PresentationFormat>
  <Paragraphs>225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Courier New</vt:lpstr>
      <vt:lpstr>Arial</vt:lpstr>
      <vt:lpstr>Roboto Medium</vt:lpstr>
      <vt:lpstr>Calibri</vt:lpstr>
      <vt:lpstr>__SFProDisplay_b8547f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модели сети с использованием dual-стека протоколов IPv4/v6    </vt:lpstr>
      <vt:lpstr>План защиты</vt:lpstr>
      <vt:lpstr>Презентация PowerPoint</vt:lpstr>
      <vt:lpstr>Что планировалось:</vt:lpstr>
      <vt:lpstr>Какие технологии использовались </vt:lpstr>
      <vt:lpstr>Что получилось</vt:lpstr>
      <vt:lpstr>Структурная схема сети</vt:lpstr>
      <vt:lpstr>Таблица адресации</vt:lpstr>
      <vt:lpstr>Таблица адресации</vt:lpstr>
      <vt:lpstr>VLAN S1 show vlan на устройствах Cisco используется для отображения информации о VLAN (виртуальных локальных областях) в коммутаторе. Эта команда крайне полезна для управления и мониторинга конфигурации VLAN в сети.</vt:lpstr>
      <vt:lpstr>VLAN S2</vt:lpstr>
      <vt:lpstr>VLAN S3</vt:lpstr>
      <vt:lpstr>Роутер на палочке  show ip route используется для отображения таблицы маршрутизации. Она предоставляет информацию о всех маршрутах, известных маршрутизатору, а также о том, как они были получены</vt:lpstr>
      <vt:lpstr>Роутер на палочке show ip interface brief команда используется для быстрого просмотра состояния и IP-адресов всех интерфейсов маршрутизатора., show protocols</vt:lpstr>
      <vt:lpstr>DHCP show ip dhcp binding используется для отображения информации о привязках DHCP, то есть о том, какие IP-адреса были выданы клиентам DHCP. Эта команда полезна для диагностики и управления динамическими IP-адресами в сети.</vt:lpstr>
      <vt:lpstr>DHCP show ip\ipv6 dhcp pool Показывает конфигурацию текущих пулов DHCP, включая диапазоны доступных адресов. </vt:lpstr>
      <vt:lpstr>DHCP</vt:lpstr>
      <vt:lpstr>DHCP</vt:lpstr>
      <vt:lpstr>NAT show ip nat translations используется на маршрутизаторах Cisco для отображения текущих трансляций сетевых адресов (NAT)   Внутренний адрес: 192.168.1.1 Внешний адрес: 10.53.0.10</vt:lpstr>
      <vt:lpstr>OSPF show ip route ospf используется на маршрутизаторах Cisco для отображения маршрутов, полученных через протокол OSPF (Open Shortest Path First). Данная команда позволяет увидеть, какие сети были анонсированы в OSPF, и их состояние в таблице маршрутизации</vt:lpstr>
      <vt:lpstr>OSPF show ip ospf neighbor Позволяет увидеть список соседей OSPF и их состояние. </vt:lpstr>
      <vt:lpstr>GRE Туннель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13</cp:revision>
  <dcterms:modified xsi:type="dcterms:W3CDTF">2025-02-22T14:13:42Z</dcterms:modified>
</cp:coreProperties>
</file>